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38"/>
  </p:notesMasterIdLst>
  <p:handoutMasterIdLst>
    <p:handoutMasterId r:id="rId39"/>
  </p:handoutMasterIdLst>
  <p:sldIdLst>
    <p:sldId id="256" r:id="rId2"/>
    <p:sldId id="302" r:id="rId3"/>
    <p:sldId id="258" r:id="rId4"/>
    <p:sldId id="263" r:id="rId5"/>
    <p:sldId id="304" r:id="rId6"/>
    <p:sldId id="289" r:id="rId7"/>
    <p:sldId id="268" r:id="rId8"/>
    <p:sldId id="281" r:id="rId9"/>
    <p:sldId id="305" r:id="rId10"/>
    <p:sldId id="288" r:id="rId11"/>
    <p:sldId id="278" r:id="rId12"/>
    <p:sldId id="287" r:id="rId13"/>
    <p:sldId id="266" r:id="rId14"/>
    <p:sldId id="292" r:id="rId15"/>
    <p:sldId id="303" r:id="rId16"/>
    <p:sldId id="259" r:id="rId17"/>
    <p:sldId id="267" r:id="rId18"/>
    <p:sldId id="293" r:id="rId19"/>
    <p:sldId id="270" r:id="rId20"/>
    <p:sldId id="294" r:id="rId21"/>
    <p:sldId id="295" r:id="rId22"/>
    <p:sldId id="296" r:id="rId23"/>
    <p:sldId id="299" r:id="rId24"/>
    <p:sldId id="301" r:id="rId25"/>
    <p:sldId id="300" r:id="rId26"/>
    <p:sldId id="260" r:id="rId27"/>
    <p:sldId id="297" r:id="rId28"/>
    <p:sldId id="271" r:id="rId29"/>
    <p:sldId id="280" r:id="rId30"/>
    <p:sldId id="283" r:id="rId31"/>
    <p:sldId id="282" r:id="rId32"/>
    <p:sldId id="261" r:id="rId33"/>
    <p:sldId id="279" r:id="rId34"/>
    <p:sldId id="284" r:id="rId35"/>
    <p:sldId id="262" r:id="rId36"/>
    <p:sldId id="286" r:id="rId37"/>
  </p:sldIdLst>
  <p:sldSz cx="12192000" cy="6858000"/>
  <p:notesSz cx="6858000" cy="9144000"/>
  <p:embeddedFontLst>
    <p:embeddedFont>
      <p:font typeface="MV Boli" panose="02000500030200090000" pitchFamily="2" charset="0"/>
      <p:regular r:id="rId40"/>
    </p:embeddedFont>
    <p:embeddedFont>
      <p:font typeface="Impact" panose="020B0806030902050204" pitchFamily="34" charset="0"/>
      <p:regular r:id="rId41"/>
    </p:embeddedFont>
    <p:embeddedFont>
      <p:font typeface="Calibri" panose="020F0502020204030204" pitchFamily="34" charset="0"/>
      <p:regular r:id="rId42"/>
      <p:bold r:id="rId43"/>
      <p:italic r:id="rId44"/>
      <p:boldItalic r:id="rId45"/>
    </p:embeddedFont>
    <p:embeddedFont>
      <p:font typeface="Consolas" panose="020B0609020204030204" pitchFamily="49" charset="0"/>
      <p:regular r:id="rId46"/>
      <p:bold r:id="rId47"/>
      <p:italic r:id="rId48"/>
      <p:boldItalic r:id="rId49"/>
    </p:embeddedFont>
    <p:embeddedFont>
      <p:font typeface="FontAwesome" pitchFamily="2" charset="0"/>
      <p:regular r:id="rId50"/>
    </p:embeddedFont>
    <p:embeddedFont>
      <p:font typeface="Verdana" panose="020B0604030504040204" pitchFamily="34" charset="0"/>
      <p:regular r:id="rId51"/>
      <p:bold r:id="rId52"/>
      <p:italic r:id="rId53"/>
      <p:boldItalic r:id="rId54"/>
    </p:embeddedFont>
    <p:embeddedFont>
      <p:font typeface="Segoe UI Light" panose="020B0502040204020203" pitchFamily="34" charset="0"/>
      <p:regular r:id="rId55"/>
      <p:italic r:id="rId5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08" autoAdjust="0"/>
    <p:restoredTop sz="51234" autoAdjust="0"/>
  </p:normalViewPr>
  <p:slideViewPr>
    <p:cSldViewPr snapToGrid="0">
      <p:cViewPr varScale="1">
        <p:scale>
          <a:sx n="59" d="100"/>
          <a:sy n="59" d="100"/>
        </p:scale>
        <p:origin x="2754"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08F9EDEB-1C98-4CF3-8220-08FC0DA544FE}" type="presOf" srcId="{0968C7FA-9A3A-4BFC-A85F-7F90B7CBE122}" destId="{8C3C6959-8228-406C-9122-FE2DC2229899}" srcOrd="0" destOrd="0" presId="urn:microsoft.com/office/officeart/2005/8/layout/pyramid1"/>
    <dgm:cxn modelId="{5FACA873-5DAB-46F5-9DF7-8E479412A416}" type="presOf" srcId="{BDC547BD-386C-4BE3-A071-25E1538A262A}" destId="{B1A6ED13-8D6D-4C65-9775-81C09EAA7F83}" srcOrd="1" destOrd="0" presId="urn:microsoft.com/office/officeart/2005/8/layout/pyramid1"/>
    <dgm:cxn modelId="{078422FE-5092-43AF-9CFE-756A319898B0}" type="presOf" srcId="{CC43DFA2-AA9C-4A50-B4D8-0B82684440E0}" destId="{0071C28C-2419-4571-9CA1-534EF5BBA9E3}" srcOrd="0" destOrd="0" presId="urn:microsoft.com/office/officeart/2005/8/layout/pyramid1"/>
    <dgm:cxn modelId="{78C11014-8823-4B8E-8D92-4C9D2CF303DE}" type="presOf" srcId="{CC43DFA2-AA9C-4A50-B4D8-0B82684440E0}" destId="{498163DA-6124-46DA-938E-6711375B5167}" srcOrd="1" destOrd="0" presId="urn:microsoft.com/office/officeart/2005/8/layout/pyramid1"/>
    <dgm:cxn modelId="{859650B2-1185-4C2A-A5E9-37F8B859A30B}" type="presOf" srcId="{E868F627-365F-4992-88D9-2B874994CBAB}" destId="{BF9E4742-7E26-48EB-9ECF-70AD7D9C1DB6}" srcOrd="0" destOrd="0" presId="urn:microsoft.com/office/officeart/2005/8/layout/pyramid1"/>
    <dgm:cxn modelId="{EFF7ADB4-F83F-4ECF-BD44-197180F2B2A4}" type="presOf" srcId="{156ED600-22CF-4867-ABAB-D3D81964965C}" destId="{601A1D3F-81D8-4F78-A071-92E229C092A9}"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A3E9140E-6B94-4D4A-A508-A6F5F6BCD679}" type="presOf" srcId="{BDC547BD-386C-4BE3-A071-25E1538A262A}" destId="{A7EB2FDD-A907-4554-B62D-B9C46FEADEED}" srcOrd="0" destOrd="0" presId="urn:microsoft.com/office/officeart/2005/8/layout/pyramid1"/>
    <dgm:cxn modelId="{64883FF2-5C89-44D0-8FFD-8EF52DC7D27C}" type="presOf" srcId="{E868F627-365F-4992-88D9-2B874994CBAB}" destId="{C08647A7-F1BF-4D33-B10D-AD9D133A9954}" srcOrd="1" destOrd="0" presId="urn:microsoft.com/office/officeart/2005/8/layout/pyramid1"/>
    <dgm:cxn modelId="{CAD8545D-E60A-42C1-82F6-4CF786692EBA}" srcId="{0968C7FA-9A3A-4BFC-A85F-7F90B7CBE122}" destId="{156ED600-22CF-4867-ABAB-D3D81964965C}" srcOrd="1" destOrd="0" parTransId="{909E861E-FB14-4D01-8FF6-5DB20A962B87}" sibTransId="{D97FA027-43A4-46BC-8627-0B4FD649FBC9}"/>
    <dgm:cxn modelId="{030D8996-017B-4A81-8066-F66065D24854}" type="presOf" srcId="{4CD1BC6A-B48F-4F69-8712-A74BC8A24B31}" destId="{CCA07383-8666-4D91-95B6-5E11DBE34AA4}" srcOrd="1" destOrd="0" presId="urn:microsoft.com/office/officeart/2005/8/layout/pyramid1"/>
    <dgm:cxn modelId="{9C6FDF7B-C7D6-4EF5-80F3-2CCE3E7D2F27}" type="presOf" srcId="{156ED600-22CF-4867-ABAB-D3D81964965C}" destId="{4D255EFE-E68D-484D-81B2-0445B6A6E26C}" srcOrd="1" destOrd="0" presId="urn:microsoft.com/office/officeart/2005/8/layout/pyramid1"/>
    <dgm:cxn modelId="{126D4E48-3364-4441-A0E7-1D74B190B6D9}" type="presOf" srcId="{4CD1BC6A-B48F-4F69-8712-A74BC8A24B31}" destId="{0C646E9D-EC4E-4D1B-B873-A952EB0818D4}" srcOrd="0"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74FDE869-7199-4FC0-BE02-E37BA15FDC91}" type="presParOf" srcId="{8C3C6959-8228-406C-9122-FE2DC2229899}" destId="{88534589-7A56-48F3-A414-78A44D8F1E9E}" srcOrd="0" destOrd="0" presId="urn:microsoft.com/office/officeart/2005/8/layout/pyramid1"/>
    <dgm:cxn modelId="{7B201280-1CDA-4FCC-A126-D8F3A9A00CC0}" type="presParOf" srcId="{88534589-7A56-48F3-A414-78A44D8F1E9E}" destId="{BF9E4742-7E26-48EB-9ECF-70AD7D9C1DB6}" srcOrd="0" destOrd="0" presId="urn:microsoft.com/office/officeart/2005/8/layout/pyramid1"/>
    <dgm:cxn modelId="{27FB071B-8E76-4C56-89EC-5F9C7061EDA4}" type="presParOf" srcId="{88534589-7A56-48F3-A414-78A44D8F1E9E}" destId="{C08647A7-F1BF-4D33-B10D-AD9D133A9954}" srcOrd="1" destOrd="0" presId="urn:microsoft.com/office/officeart/2005/8/layout/pyramid1"/>
    <dgm:cxn modelId="{DCC3ECB5-3DC3-43C3-92DB-2B5C3981A4C2}" type="presParOf" srcId="{8C3C6959-8228-406C-9122-FE2DC2229899}" destId="{523BF35B-8CBA-450E-9BDD-765F85DF14BF}" srcOrd="1" destOrd="0" presId="urn:microsoft.com/office/officeart/2005/8/layout/pyramid1"/>
    <dgm:cxn modelId="{8499C58F-9F64-4D21-A0DC-8518622A779B}" type="presParOf" srcId="{523BF35B-8CBA-450E-9BDD-765F85DF14BF}" destId="{601A1D3F-81D8-4F78-A071-92E229C092A9}" srcOrd="0" destOrd="0" presId="urn:microsoft.com/office/officeart/2005/8/layout/pyramid1"/>
    <dgm:cxn modelId="{D0346C6E-3821-4502-AF66-294298F4DBC1}" type="presParOf" srcId="{523BF35B-8CBA-450E-9BDD-765F85DF14BF}" destId="{4D255EFE-E68D-484D-81B2-0445B6A6E26C}" srcOrd="1" destOrd="0" presId="urn:microsoft.com/office/officeart/2005/8/layout/pyramid1"/>
    <dgm:cxn modelId="{08F57D02-00E1-41C9-BD32-C5EC4FDC56AC}" type="presParOf" srcId="{8C3C6959-8228-406C-9122-FE2DC2229899}" destId="{6354333D-D010-411E-8387-654051775A85}" srcOrd="2" destOrd="0" presId="urn:microsoft.com/office/officeart/2005/8/layout/pyramid1"/>
    <dgm:cxn modelId="{448646C4-610F-4ED0-8207-1F9FA5DB2134}" type="presParOf" srcId="{6354333D-D010-411E-8387-654051775A85}" destId="{A7EB2FDD-A907-4554-B62D-B9C46FEADEED}" srcOrd="0" destOrd="0" presId="urn:microsoft.com/office/officeart/2005/8/layout/pyramid1"/>
    <dgm:cxn modelId="{00D900A0-ABA0-47F5-8BDF-039B4845D165}" type="presParOf" srcId="{6354333D-D010-411E-8387-654051775A85}" destId="{B1A6ED13-8D6D-4C65-9775-81C09EAA7F83}" srcOrd="1" destOrd="0" presId="urn:microsoft.com/office/officeart/2005/8/layout/pyramid1"/>
    <dgm:cxn modelId="{844DFDFE-C984-4F3F-A76F-773DA04CF0AF}" type="presParOf" srcId="{8C3C6959-8228-406C-9122-FE2DC2229899}" destId="{24BEC2E0-05EE-47C5-BAB6-796DAC6A00C6}" srcOrd="3" destOrd="0" presId="urn:microsoft.com/office/officeart/2005/8/layout/pyramid1"/>
    <dgm:cxn modelId="{D98528BF-4B84-4D3F-B185-4820BB600729}" type="presParOf" srcId="{24BEC2E0-05EE-47C5-BAB6-796DAC6A00C6}" destId="{0071C28C-2419-4571-9CA1-534EF5BBA9E3}" srcOrd="0" destOrd="0" presId="urn:microsoft.com/office/officeart/2005/8/layout/pyramid1"/>
    <dgm:cxn modelId="{F88C2B0E-94B3-48BB-A884-A2F49B302C88}" type="presParOf" srcId="{24BEC2E0-05EE-47C5-BAB6-796DAC6A00C6}" destId="{498163DA-6124-46DA-938E-6711375B5167}" srcOrd="1" destOrd="0" presId="urn:microsoft.com/office/officeart/2005/8/layout/pyramid1"/>
    <dgm:cxn modelId="{8ABDAF5C-2D57-42D5-A7CD-84D3920F9782}" type="presParOf" srcId="{8C3C6959-8228-406C-9122-FE2DC2229899}" destId="{46F25E0B-B320-42C5-A2DC-75B7D9859DC0}" srcOrd="4" destOrd="0" presId="urn:microsoft.com/office/officeart/2005/8/layout/pyramid1"/>
    <dgm:cxn modelId="{3FE37A5C-DC5F-4987-936D-C11F36E76FD9}" type="presParOf" srcId="{46F25E0B-B320-42C5-A2DC-75B7D9859DC0}" destId="{0C646E9D-EC4E-4D1B-B873-A952EB0818D4}" srcOrd="0" destOrd="0" presId="urn:microsoft.com/office/officeart/2005/8/layout/pyramid1"/>
    <dgm:cxn modelId="{A1638701-35E7-435C-A2F8-050A622A31BC}"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3.jpg>
</file>

<file path=ppt/media/image4.gif>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8/18/2014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localhost:50485/"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octane-benchmark.googlecode.com/svn/latest/index.html" TargetMode="External"/><Relationship Id="rId5" Type="http://schemas.openxmlformats.org/officeDocument/2006/relationships/hyperlink" Target="https://tinypng.com/" TargetMode="External"/><Relationship Id="rId4" Type="http://schemas.openxmlformats.org/officeDocument/2006/relationships/hyperlink" Target="http://www.softwareishard.com/har/viewer/"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3"/>
              </a:rPr>
              <a:t>http://localhost:50485/</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4"/>
              </a:rPr>
              <a:t>http://www.softwareishard.com/har/viewer/</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5"/>
              </a:rPr>
              <a:t>https://tinypng.com/</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chrome://net-internals/#prerender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6"/>
              </a:rPr>
              <a:t>http://octane-benchmark.googlecode.com/svn/latest/index.html</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chrome://tracing </a:t>
            </a:r>
          </a:p>
          <a:p>
            <a:pPr marL="171450" indent="-171450">
              <a:buFont typeface="Arial" panose="020B0604020202020204" pitchFamily="34" charset="0"/>
              <a:buChar char="•"/>
            </a:pPr>
            <a:r>
              <a:rPr lang="en-US" b="1" i="0" dirty="0" smtClean="0"/>
              <a:t>http://csstriggers.com/</a:t>
            </a:r>
          </a:p>
          <a:p>
            <a:pPr marL="0" indent="0">
              <a:buFont typeface="Arial" panose="020B0604020202020204" pitchFamily="34" charset="0"/>
              <a:buNone/>
            </a:pPr>
            <a:endParaRPr lang="en-US" b="1" i="0" dirty="0" smtClean="0"/>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three ways to anticipate a users</a:t>
            </a:r>
            <a:r>
              <a:rPr lang="en-US" i="0" baseline="0" dirty="0" smtClean="0"/>
              <a:t> needs.</a:t>
            </a:r>
          </a:p>
          <a:p>
            <a:endParaRPr lang="en-US" i="0" baseline="0" dirty="0" smtClean="0"/>
          </a:p>
          <a:p>
            <a:r>
              <a:rPr lang="en-US" i="0" baseline="0" dirty="0" smtClean="0"/>
              <a:t>The first is </a:t>
            </a:r>
            <a:r>
              <a:rPr lang="en-US" i="0" dirty="0" smtClean="0"/>
              <a:t>DNS-</a:t>
            </a:r>
            <a:r>
              <a:rPr lang="en-US" i="0" dirty="0" err="1" smtClean="0"/>
              <a:t>prefetch</a:t>
            </a:r>
            <a:r>
              <a:rPr lang="en-US" i="0" baseline="0" dirty="0" smtClean="0"/>
              <a:t> which works in the newest versions of all browsers. This tag will cause the browser to start resolving a DNS host name which it is doing other work and  can save a few hundred milliseconds and is lite weight.</a:t>
            </a:r>
          </a:p>
          <a:p>
            <a:r>
              <a:rPr lang="en-US" i="1" baseline="0" dirty="0" smtClean="0"/>
              <a:t/>
            </a:r>
            <a:br>
              <a:rPr lang="en-US" i="1" baseline="0" dirty="0" smtClean="0"/>
            </a:br>
            <a:r>
              <a:rPr lang="en-US" i="0" baseline="0" dirty="0" err="1" smtClean="0"/>
              <a:t>Prefetch</a:t>
            </a:r>
            <a:r>
              <a:rPr lang="en-US" i="0" baseline="0" dirty="0" smtClean="0"/>
              <a:t> does one better and loads an asset entirely (not just the DNS)– but is pointless if the asset isn’t cacheable!</a:t>
            </a:r>
          </a:p>
          <a:p>
            <a:endParaRPr lang="en-US" dirty="0" smtClean="0"/>
          </a:p>
          <a:p>
            <a:r>
              <a:rPr lang="en-US" i="0" dirty="0" smtClean="0"/>
              <a:t>Finally, </a:t>
            </a:r>
            <a:r>
              <a:rPr lang="en-US" i="0" dirty="0" err="1" smtClean="0"/>
              <a:t>Prerender</a:t>
            </a:r>
            <a:r>
              <a:rPr lang="en-US" i="0" baseline="0" dirty="0" smtClean="0"/>
              <a:t> basically creates a hidden tab and gets swapped in when you navigate. It is expensive, so don’t do it without high certainty. Let me show you what I mean.</a:t>
            </a:r>
          </a:p>
          <a:p>
            <a:endParaRPr lang="en-US"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JS is executed but respects the </a:t>
            </a:r>
            <a:r>
              <a:rPr lang="en-US" i="0" baseline="0" dirty="0" err="1" smtClean="0"/>
              <a:t>pageVisiblity</a:t>
            </a:r>
            <a:r>
              <a:rPr lang="en-US" i="0" baseline="0" dirty="0" smtClean="0"/>
              <a:t> API. Don’t do this willy </a:t>
            </a:r>
            <a:r>
              <a:rPr lang="en-US" i="0" baseline="0" dirty="0" err="1" smtClean="0"/>
              <a:t>nilly</a:t>
            </a:r>
            <a:r>
              <a:rPr lang="en-US" i="0" baseline="0" dirty="0" smtClean="0"/>
              <a:t>. Chrome </a:t>
            </a:r>
            <a:r>
              <a:rPr lang="en-US" i="0" baseline="0" dirty="0" err="1" smtClean="0"/>
              <a:t>OmniBox</a:t>
            </a:r>
            <a:r>
              <a:rPr lang="en-US" i="0" baseline="0" dirty="0" smtClean="0"/>
              <a:t> uses this.</a:t>
            </a:r>
          </a:p>
          <a:p>
            <a:endParaRPr lang="en-US" dirty="0" smtClean="0"/>
          </a:p>
          <a:p>
            <a:r>
              <a:rPr lang="en-US" b="1" dirty="0" smtClean="0"/>
              <a:t>[DEMO]</a:t>
            </a:r>
          </a:p>
          <a:p>
            <a:pPr marL="171450" indent="-171450">
              <a:buFont typeface="Arial" panose="020B0604020202020204" pitchFamily="34" charset="0"/>
              <a:buChar char="•"/>
            </a:pPr>
            <a:r>
              <a:rPr lang="en-US" b="1" dirty="0" smtClean="0"/>
              <a:t>Task Manager (</a:t>
            </a:r>
            <a:r>
              <a:rPr lang="en-US" b="1" dirty="0" err="1" smtClean="0"/>
              <a:t>Shift+Esc</a:t>
            </a:r>
            <a:r>
              <a:rPr lang="en-US" b="1" dirty="0" smtClean="0"/>
              <a:t>)</a:t>
            </a:r>
          </a:p>
          <a:p>
            <a:pPr marL="171450" indent="-171450">
              <a:buFont typeface="Arial" panose="020B0604020202020204" pitchFamily="34" charset="0"/>
              <a:buChar char="•"/>
            </a:pPr>
            <a:r>
              <a:rPr lang="en-US" b="1" dirty="0" smtClean="0"/>
              <a:t>Chrome://net-internals/#prerender</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here’s a summary of what we quickly covered to tackle network issues. </a:t>
            </a:r>
          </a:p>
          <a:p>
            <a:endParaRPr lang="en-US" baseline="0" dirty="0" smtClean="0"/>
          </a:p>
          <a:p>
            <a:r>
              <a:rPr lang="en-US" baseline="0" dirty="0" smtClean="0"/>
              <a:t>Once these recommendations are in place, I typically find that the first request for the dynamic HTML page is the next best place to look.</a:t>
            </a:r>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 leads us to looking at what’s happening on the server</a:t>
            </a:r>
            <a:r>
              <a:rPr lang="en-US" baseline="0" dirty="0" smtClean="0"/>
              <a:t> – which still falls within the user GETTING the application.</a:t>
            </a:r>
          </a:p>
          <a:p>
            <a:endParaRPr lang="en-US" baseline="0" dirty="0" smtClean="0"/>
          </a:p>
          <a:p>
            <a:r>
              <a:rPr lang="en-US" baseline="0" dirty="0" smtClean="0"/>
              <a:t>There network specific tools don’t offer enough insight into server processing for us to action on, so instead we need to get a CPU profiler.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pPr marL="171450" indent="-171450">
              <a:buFont typeface="Arial" panose="020B0604020202020204" pitchFamily="34" charset="0"/>
              <a:buChar char="•"/>
            </a:pPr>
            <a:r>
              <a:rPr lang="en-US" b="1" dirty="0" smtClean="0"/>
              <a:t>Show Video</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We</a:t>
            </a:r>
            <a:r>
              <a:rPr lang="en-US" b="0" i="0" baseline="0" dirty="0" smtClean="0"/>
              <a:t> could spend a few days talking about .NET specific performance optimizations.</a:t>
            </a:r>
          </a:p>
          <a:p>
            <a:endParaRPr lang="en-US" b="0" i="0" baseline="0" dirty="0" smtClean="0"/>
          </a:p>
          <a:p>
            <a:r>
              <a:rPr lang="en-US" b="0" i="0" baseline="0" dirty="0" smtClean="0"/>
              <a:t>Instead here’s a few to watch out for:</a:t>
            </a:r>
            <a:endParaRPr lang="en-US" b="0" i="0" dirty="0" smtClean="0"/>
          </a:p>
          <a:p>
            <a:endParaRPr lang="en-US" b="0" i="0" dirty="0" smtClean="0"/>
          </a:p>
          <a:p>
            <a:r>
              <a:rPr lang="en-US" b="0" i="0" dirty="0" smtClean="0"/>
              <a:t>Once Network and Server</a:t>
            </a:r>
            <a:r>
              <a:rPr lang="en-US" b="0" i="0" baseline="0" dirty="0" smtClean="0"/>
              <a:t> activities have completed, users have the app, now they need to use it</a:t>
            </a:r>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600457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JavaScript</a:t>
            </a:r>
            <a:r>
              <a:rPr lang="en-US" i="0" baseline="0" dirty="0" smtClean="0"/>
              <a:t> computation is part of USE IT, and the tools are very similar to those you’d see on the server.</a:t>
            </a:r>
          </a:p>
          <a:p>
            <a:endParaRPr lang="en-US" i="1" baseline="0" dirty="0" smtClean="0"/>
          </a:p>
          <a:p>
            <a:r>
              <a:rPr lang="en-US" i="0" baseline="0" dirty="0" smtClean="0"/>
              <a:t>Lets take a look</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Profile Octane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Flame Graph</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the best defenses against JavaScript performance are to watch the scope chain,</a:t>
            </a:r>
            <a:r>
              <a:rPr lang="en-US" baseline="0" dirty="0" smtClean="0"/>
              <a:t> avoid for…in loops and</a:t>
            </a:r>
          </a:p>
          <a:p>
            <a:endParaRPr lang="en-US" baseline="0" dirty="0" smtClean="0"/>
          </a:p>
          <a:p>
            <a:r>
              <a:rPr lang="en-US" i="1" baseline="0" dirty="0" smtClean="0"/>
              <a:t>Avoid the DOM!</a:t>
            </a:r>
            <a:endParaRPr lang="en-US" i="0" baseline="0" dirty="0" smtClean="0"/>
          </a:p>
          <a:p>
            <a:endParaRPr lang="en-US" i="0" baseline="0" dirty="0" smtClean="0"/>
          </a:p>
          <a:p>
            <a:r>
              <a:rPr lang="en-US" i="0" baseline="0" dirty="0" smtClean="0"/>
              <a:t>The avoid the DOM one comes up over and over again, so let’s dig into that a bit.</a:t>
            </a:r>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The issue</a:t>
            </a:r>
            <a:r>
              <a:rPr lang="en-US" b="0" i="0" baseline="0" dirty="0" smtClean="0"/>
              <a:t> with the DOM is that both reading the DOM and writing and to the DOM can cause ripple effects with the rendering system. Knowing how to avoid/minimize these ripple affects is the key to working with the DOM efficiently.</a:t>
            </a: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Let’s dig</a:t>
            </a:r>
            <a:r>
              <a:rPr lang="en-US" b="0" i="0" baseline="0" dirty="0" smtClean="0"/>
              <a:t> into some math. Most displays refresh at 60 Hertz, or 60 times per second. This means that between each screen refresh there is about 16 milliseconds available to get work done, and not just your work, but your work and the corresponding ripple.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i="0" baseline="0"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Record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Events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Frames</a:t>
            </a:r>
            <a:endParaRPr lang="en-US" b="1"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 ripple effect starts with loading assets. Typically an asset load will affect the screen in some way.</a:t>
            </a:r>
          </a:p>
          <a:p>
            <a:endParaRPr lang="en-US" i="0" dirty="0" smtClean="0"/>
          </a:p>
          <a:p>
            <a:r>
              <a:rPr lang="en-US" i="0" dirty="0" smtClean="0"/>
              <a:t>Blue Loading -</a:t>
            </a:r>
            <a:r>
              <a:rPr lang="en-US" i="0" baseline="0" dirty="0" smtClean="0"/>
              <a:t> B</a:t>
            </a:r>
            <a:r>
              <a:rPr lang="en-US" i="0" dirty="0" smtClean="0"/>
              <a:t>lue events showcase network</a:t>
            </a:r>
            <a:r>
              <a:rPr lang="en-US" i="0" baseline="0" dirty="0" smtClean="0"/>
              <a:t> activity</a:t>
            </a:r>
          </a:p>
          <a:p>
            <a:endParaRPr lang="en-US" i="0" baseline="0" dirty="0" smtClean="0"/>
          </a:p>
          <a:p>
            <a:r>
              <a:rPr lang="en-US" i="0" baseline="0" dirty="0" smtClean="0"/>
              <a:t>Yellow Scripting - Yellow is JavaScript execution</a:t>
            </a:r>
          </a:p>
          <a:p>
            <a:endParaRPr lang="en-US" i="0" baseline="0" dirty="0" smtClean="0"/>
          </a:p>
          <a:p>
            <a:r>
              <a:rPr lang="en-US" i="0" baseline="0" dirty="0" smtClean="0"/>
              <a:t>Purple Rendering</a:t>
            </a:r>
          </a:p>
          <a:p>
            <a:pPr marL="171450" indent="-171450">
              <a:buFont typeface="Arial" panose="020B0604020202020204" pitchFamily="34" charset="0"/>
              <a:buChar char="•"/>
            </a:pPr>
            <a:r>
              <a:rPr lang="en-US" i="0" baseline="0" dirty="0" smtClean="0"/>
              <a:t>Purple is applying styles from CSSOM to DOM</a:t>
            </a:r>
          </a:p>
          <a:p>
            <a:pPr marL="171450" indent="-171450">
              <a:buFont typeface="Arial" panose="020B0604020202020204" pitchFamily="34" charset="0"/>
              <a:buChar char="•"/>
            </a:pPr>
            <a:r>
              <a:rPr lang="en-US" i="0" baseline="0" dirty="0" smtClean="0"/>
              <a:t>Laying out the geometry of the page</a:t>
            </a:r>
          </a:p>
          <a:p>
            <a:pPr marL="171450" indent="-171450">
              <a:buFont typeface="Arial" panose="020B0604020202020204" pitchFamily="34" charset="0"/>
              <a:buChar char="•"/>
            </a:pPr>
            <a:r>
              <a:rPr lang="en-US" i="0" baseline="0" dirty="0" smtClean="0"/>
              <a:t>Layout issues point to bad JavaScript execution/layout thrashing</a:t>
            </a:r>
          </a:p>
          <a:p>
            <a:endParaRPr lang="en-US" i="0" baseline="0" dirty="0" smtClean="0"/>
          </a:p>
          <a:p>
            <a:r>
              <a:rPr lang="en-US" i="0" baseline="0" dirty="0" smtClean="0"/>
              <a:t>Green Painting</a:t>
            </a:r>
          </a:p>
          <a:p>
            <a:pPr marL="171450" indent="-171450">
              <a:buFont typeface="Arial" panose="020B0604020202020204" pitchFamily="34" charset="0"/>
              <a:buChar char="•"/>
            </a:pPr>
            <a:r>
              <a:rPr lang="en-US" i="0" baseline="0" dirty="0" smtClean="0"/>
              <a:t>Putting pixels on the screen</a:t>
            </a:r>
          </a:p>
          <a:p>
            <a:pPr marL="171450" indent="-171450">
              <a:buFont typeface="Arial" panose="020B0604020202020204" pitchFamily="34" charset="0"/>
              <a:buChar char="•"/>
            </a:pPr>
            <a:r>
              <a:rPr lang="en-US" i="0" baseline="0" dirty="0" smtClean="0"/>
              <a:t>C</a:t>
            </a:r>
            <a:r>
              <a:rPr lang="en-US" i="0" dirty="0" smtClean="0"/>
              <a:t>omposite Layers is when rasterized images are sent from CPU to GPU</a:t>
            </a:r>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It’s important to realize that the higher up this stack changes are made, the more</a:t>
            </a:r>
            <a:r>
              <a:rPr lang="en-US" i="0" baseline="0" dirty="0" smtClean="0"/>
              <a:t> chance for a negative impact. If layout is recalculated, then paints will have to be redone too.</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We aren’t as interested in the un-instrumented</a:t>
            </a:r>
            <a:r>
              <a:rPr lang="en-US" i="0" baseline="0" dirty="0" smtClean="0"/>
              <a:t> activity and idle time today.</a:t>
            </a:r>
            <a:endParaRPr lang="en-US" i="0" dirty="0" smtClean="0"/>
          </a:p>
          <a:p>
            <a:pPr marL="0" indent="0">
              <a:buFont typeface="Arial" panose="020B0604020202020204" pitchFamily="34" charset="0"/>
              <a:buNone/>
            </a:pPr>
            <a:endParaRPr lang="en-US" i="0" dirty="0" smtClean="0"/>
          </a:p>
          <a:p>
            <a:pPr marL="0" indent="0">
              <a:buFont typeface="Arial" panose="020B0604020202020204" pitchFamily="34" charset="0"/>
              <a:buNone/>
            </a:pPr>
            <a:r>
              <a:rPr lang="en-US" i="0" dirty="0" smtClean="0"/>
              <a:t>Gray Un-Instrumented</a:t>
            </a:r>
          </a:p>
          <a:p>
            <a:pPr marL="171450" indent="-171450">
              <a:buFont typeface="Arial" panose="020B0604020202020204" pitchFamily="34" charset="0"/>
              <a:buChar char="•"/>
            </a:pPr>
            <a:r>
              <a:rPr lang="en-US" i="0" dirty="0" smtClean="0"/>
              <a:t>Activity that was not instrumented by </a:t>
            </a:r>
            <a:r>
              <a:rPr lang="en-US" i="0" dirty="0" err="1" smtClean="0"/>
              <a:t>DevTools</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Transparent Idle</a:t>
            </a:r>
          </a:p>
          <a:p>
            <a:pPr marL="171450" indent="-171450">
              <a:buFont typeface="Arial" panose="020B0604020202020204" pitchFamily="34" charset="0"/>
              <a:buChar char="•"/>
            </a:pPr>
            <a:r>
              <a:rPr lang="en-US" i="0" dirty="0" smtClean="0"/>
              <a:t>Idle time between display refresh cycles</a:t>
            </a:r>
          </a:p>
          <a:p>
            <a:pPr marL="171450" indent="-171450">
              <a:buFont typeface="Arial" panose="020B0604020202020204" pitchFamily="34" charset="0"/>
              <a:buChar char="•"/>
            </a:pPr>
            <a:r>
              <a:rPr lang="en-US" i="0" dirty="0" smtClean="0"/>
              <a:t>Either the main JavaScript thread was busy doing other stuff </a:t>
            </a:r>
            <a:r>
              <a:rPr lang="en-US" i="0" dirty="0" err="1" smtClean="0"/>
              <a:t>DevTools</a:t>
            </a:r>
            <a:r>
              <a:rPr lang="en-US" i="0" dirty="0" smtClean="0"/>
              <a:t> doesn’t show</a:t>
            </a:r>
          </a:p>
          <a:p>
            <a:pPr marL="171450" indent="-171450">
              <a:buFont typeface="Arial" panose="020B0604020202020204" pitchFamily="34" charset="0"/>
              <a:buChar char="•"/>
            </a:pPr>
            <a:r>
              <a:rPr lang="en-US" i="0" dirty="0" smtClean="0"/>
              <a:t>or you were bottlenecked on your GPU</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 timeline with markers for screen refreshes. The problem</a:t>
            </a:r>
            <a:r>
              <a:rPr lang="en-US" baseline="0" dirty="0" smtClean="0"/>
              <a:t> with reacting to JavaScript events is that they might not necessarily correspond with painting activity.</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we can leverage</a:t>
            </a:r>
            <a:r>
              <a:rPr lang="en-US" baseline="0" dirty="0" smtClean="0"/>
              <a:t> a method called </a:t>
            </a:r>
            <a:r>
              <a:rPr lang="en-US" baseline="0" dirty="0" err="1" smtClean="0"/>
              <a:t>requestAnimationFrame</a:t>
            </a:r>
            <a:r>
              <a:rPr lang="en-US" baseline="0" dirty="0" smtClean="0"/>
              <a:t>() that that execute a callback when a paint is about to occur. In a perfect world all work is completed within 16 </a:t>
            </a:r>
            <a:r>
              <a:rPr lang="en-US" baseline="0" dirty="0" err="1" smtClean="0"/>
              <a:t>ms</a:t>
            </a:r>
            <a:r>
              <a:rPr lang="en-US" baseline="0" dirty="0" smtClean="0"/>
              <a:t> and the process is repeated.</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Of course if your JavaScript, or the rendering engine, takes too long, the marker line will be crossed and the browser will drop a frame.</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The more that frames are dropped the slower and </a:t>
            </a:r>
            <a:r>
              <a:rPr lang="en-US" i="0" baseline="0" dirty="0" err="1" smtClean="0"/>
              <a:t>jankier</a:t>
            </a:r>
            <a:r>
              <a:rPr lang="en-US" i="0" baseline="0" dirty="0" smtClean="0"/>
              <a:t> a site feels. You’ve seen </a:t>
            </a:r>
            <a:r>
              <a:rPr lang="en-US" i="0" baseline="0" dirty="0" err="1" smtClean="0"/>
              <a:t>jank</a:t>
            </a:r>
            <a:r>
              <a:rPr lang="en-US" i="0" baseline="0" dirty="0" smtClean="0"/>
              <a:t> on your mobile phone when the page doesn’t stick to your finger.</a:t>
            </a:r>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example, instead of the current scroll</a:t>
            </a:r>
            <a:r>
              <a:rPr lang="en-US" baseline="0" dirty="0" smtClean="0"/>
              <a:t> behavior on the site, you could leverage </a:t>
            </a:r>
            <a:r>
              <a:rPr lang="en-US" baseline="0" dirty="0" err="1" smtClean="0"/>
              <a:t>requestAnimationFrame</a:t>
            </a:r>
            <a:r>
              <a:rPr lang="en-US" baseline="0" dirty="0" smtClean="0"/>
              <a:t> like this.</a:t>
            </a:r>
          </a:p>
          <a:p>
            <a:endParaRPr lang="en-US" baseline="0" dirty="0" smtClean="0"/>
          </a:p>
          <a:p>
            <a:r>
              <a:rPr lang="en-US" baseline="0" dirty="0" smtClean="0"/>
              <a:t>In this case only the last scroll Y position is used when a paint is ready to happen again, instead of shoving extra work onto the rendering engine.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Another common issue with JavaScript accessing the DOM is called layout thrashing.</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In this simple example we are doing a pattern of reads, write, read write. Once the write happens, the new corresponding read will force the browser to re-calculate the layout, thus repainting just to do the read.</a:t>
            </a:r>
          </a:p>
          <a:p>
            <a:pPr marL="0" indent="0">
              <a:buFont typeface="Arial" panose="020B0604020202020204" pitchFamily="34" charset="0"/>
              <a:buNone/>
            </a:pPr>
            <a:endParaRPr lang="en-US" i="0" baseline="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Instead, it’s better to do all reads first, and then all writes.</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Check out the library called </a:t>
            </a:r>
            <a:r>
              <a:rPr lang="en-US" i="0" baseline="0" dirty="0" err="1" smtClean="0"/>
              <a:t>FastDOM</a:t>
            </a:r>
            <a:r>
              <a:rPr lang="en-US" i="0" baseline="0" dirty="0" smtClean="0"/>
              <a:t> which leverages </a:t>
            </a:r>
            <a:r>
              <a:rPr lang="en-US" i="0" baseline="0" dirty="0" err="1" smtClean="0"/>
              <a:t>requestAnimationFrame</a:t>
            </a:r>
            <a:r>
              <a:rPr lang="en-US" i="0" baseline="0" dirty="0" smtClean="0"/>
              <a:t> under the covers to help avoid this.</a:t>
            </a:r>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 covers how to improve the JavaScript the browser is running. Now let’s see what we can do to keep the ripples down in the rendering engine.</a:t>
            </a:r>
          </a:p>
          <a:p>
            <a:endParaRPr lang="en-US" baseline="0" dirty="0" smtClean="0"/>
          </a:p>
          <a:p>
            <a:r>
              <a:rPr lang="en-US" b="1" baseline="0" dirty="0" smtClean="0"/>
              <a:t>[DEMO]</a:t>
            </a:r>
          </a:p>
          <a:p>
            <a:pPr marL="171450" indent="-171450">
              <a:buFont typeface="Arial" panose="020B0604020202020204" pitchFamily="34" charset="0"/>
              <a:buChar char="•"/>
            </a:pPr>
            <a:r>
              <a:rPr lang="en-US" b="1" baseline="0" dirty="0" smtClean="0"/>
              <a:t>Paint Rectangles</a:t>
            </a:r>
          </a:p>
          <a:p>
            <a:pPr marL="171450" indent="-171450">
              <a:buFont typeface="Arial" panose="020B0604020202020204" pitchFamily="34" charset="0"/>
              <a:buChar char="•"/>
            </a:pPr>
            <a:r>
              <a:rPr lang="en-US" b="1" baseline="0" dirty="0" smtClean="0"/>
              <a:t>Show Composited Layer Boarders</a:t>
            </a:r>
          </a:p>
          <a:p>
            <a:pPr marL="171450" indent="-171450">
              <a:buFont typeface="Arial" panose="020B0604020202020204" pitchFamily="34" charset="0"/>
              <a:buChar char="•"/>
            </a:pPr>
            <a:r>
              <a:rPr lang="en-US" b="1" baseline="0" dirty="0" smtClean="0"/>
              <a:t>-</a:t>
            </a:r>
            <a:r>
              <a:rPr lang="en-US" b="1" baseline="0" dirty="0" err="1" smtClean="0"/>
              <a:t>webkit-transform:translateZ</a:t>
            </a:r>
            <a:r>
              <a:rPr lang="en-US" b="1" baseline="0" dirty="0" smtClean="0"/>
              <a:t>(0)</a:t>
            </a:r>
          </a:p>
          <a:p>
            <a:pPr marL="171450" indent="-171450">
              <a:buFont typeface="Arial" panose="020B0604020202020204" pitchFamily="34" charset="0"/>
              <a:buChar char="•"/>
            </a:pPr>
            <a:r>
              <a:rPr lang="en-US" b="1" baseline="0" dirty="0" smtClean="0"/>
              <a:t>chrome://tracing</a:t>
            </a:r>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Understanding</a:t>
            </a:r>
            <a:r>
              <a:rPr lang="en-US" b="0" baseline="0" dirty="0" smtClean="0"/>
              <a:t> the layers used by the rendering engine can greatly improve painting performance by reducing the amount that needs to be painted.</a:t>
            </a:r>
          </a:p>
          <a:p>
            <a:endParaRPr lang="en-US" b="0" baseline="0" dirty="0" smtClean="0"/>
          </a:p>
          <a:p>
            <a:r>
              <a:rPr lang="en-US" b="0" baseline="0" dirty="0" err="1" smtClean="0"/>
              <a:t>translateZ</a:t>
            </a:r>
            <a:r>
              <a:rPr lang="en-US" b="0" baseline="0" dirty="0" smtClean="0"/>
              <a:t>(0) is currently a bit of a hack – but there are other ways to get a layer promoted, and I wouldn't be surprised if there wasn’t something a bit more explicit  coming in the future</a:t>
            </a:r>
            <a:endParaRPr lang="en-US" b="0" dirty="0" smtClean="0"/>
          </a:p>
          <a:p>
            <a:endParaRPr lang="en-US" b="1" dirty="0" smtClean="0"/>
          </a:p>
          <a:p>
            <a:r>
              <a:rPr lang="en-US" b="1" baseline="0" dirty="0" smtClean="0"/>
              <a:t>[DEMO]</a:t>
            </a:r>
          </a:p>
          <a:p>
            <a:pPr marL="171450" indent="-171450">
              <a:buFont typeface="Arial" panose="020B0604020202020204" pitchFamily="34" charset="0"/>
              <a:buChar char="•"/>
            </a:pPr>
            <a:r>
              <a:rPr lang="en-US" b="1" baseline="0" dirty="0" smtClean="0"/>
              <a:t>Continuous Page Repaint</a:t>
            </a:r>
          </a:p>
          <a:p>
            <a:pPr marL="171450" indent="-171450">
              <a:buFont typeface="Arial" panose="020B0604020202020204" pitchFamily="34" charset="0"/>
              <a:buChar char="•"/>
            </a:pPr>
            <a:r>
              <a:rPr lang="en-US" b="1" baseline="0" dirty="0" smtClean="0"/>
              <a:t>Turn Off Show Paint Rectangles</a:t>
            </a:r>
          </a:p>
          <a:p>
            <a:pPr marL="171450" indent="-171450">
              <a:buFont typeface="Arial" panose="020B0604020202020204" pitchFamily="34" charset="0"/>
              <a:buChar char="•"/>
            </a:pPr>
            <a:r>
              <a:rPr lang="en-US" b="1" baseline="0" dirty="0" smtClean="0"/>
              <a:t>Toggle Elements</a:t>
            </a:r>
          </a:p>
          <a:p>
            <a:pPr marL="171450" indent="-171450">
              <a:buFont typeface="Arial" panose="020B0604020202020204" pitchFamily="34" charset="0"/>
              <a:buChar char="•"/>
            </a:pPr>
            <a:r>
              <a:rPr lang="en-US" b="1" baseline="0" dirty="0" smtClean="0"/>
              <a:t>Disable box-shadow &amp; border-radius</a:t>
            </a:r>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Understanding</a:t>
            </a:r>
            <a:r>
              <a:rPr lang="en-US" i="0" baseline="0" dirty="0" smtClean="0"/>
              <a:t> how our styles effect the rendering engine is vital.</a:t>
            </a:r>
            <a:endParaRPr lang="en-US" i="0" dirty="0" smtClean="0"/>
          </a:p>
          <a:p>
            <a:endParaRPr lang="en-US" i="0" dirty="0" smtClean="0"/>
          </a:p>
          <a:p>
            <a:r>
              <a:rPr lang="en-US" i="0" dirty="0" smtClean="0"/>
              <a:t>Selector</a:t>
            </a:r>
            <a:r>
              <a:rPr lang="en-US" i="0" baseline="0" dirty="0" smtClean="0"/>
              <a:t> calculation falls within the purple Recalculate Style regions.</a:t>
            </a:r>
          </a:p>
          <a:p>
            <a:pPr marL="171450" indent="-171450">
              <a:buFont typeface="Arial" panose="020B0604020202020204" pitchFamily="34" charset="0"/>
              <a:buChar char="•"/>
            </a:pPr>
            <a:r>
              <a:rPr lang="en-US" i="0"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0" baseline="0" dirty="0" smtClean="0"/>
          </a:p>
          <a:p>
            <a:pPr marL="0" indent="0">
              <a:buFont typeface="Arial" panose="020B0604020202020204" pitchFamily="34" charset="0"/>
              <a:buNone/>
            </a:pPr>
            <a:r>
              <a:rPr lang="en-US" i="0" baseline="0" dirty="0" smtClean="0"/>
              <a:t>Some CSS properties effect purple Layout and some effect green Paints</a:t>
            </a:r>
          </a:p>
          <a:p>
            <a:pPr marL="171450" indent="-171450">
              <a:buFont typeface="Arial" panose="020B0604020202020204" pitchFamily="34" charset="0"/>
              <a:buChar char="•"/>
            </a:pPr>
            <a:r>
              <a:rPr lang="en-US" i="0" baseline="0" dirty="0" smtClean="0"/>
              <a:t>Basically any box model or positioning property will cause layout work</a:t>
            </a:r>
          </a:p>
          <a:p>
            <a:pPr marL="171450" indent="-171450">
              <a:buFont typeface="Arial" panose="020B0604020202020204" pitchFamily="34" charset="0"/>
              <a:buChar char="•"/>
            </a:pPr>
            <a:r>
              <a:rPr lang="en-US" i="0" baseline="0" dirty="0" smtClean="0"/>
              <a:t>Everything else is basically going to effect painting</a:t>
            </a:r>
          </a:p>
          <a:p>
            <a:pPr marL="171450" indent="-171450">
              <a:buFont typeface="Arial" panose="020B0604020202020204" pitchFamily="34" charset="0"/>
              <a:buChar char="•"/>
            </a:pPr>
            <a:r>
              <a:rPr lang="en-US" i="0" baseline="0" dirty="0" smtClean="0"/>
              <a:t>There are currently four properties that are GPU optimized, and only effect compositing – these are essentially “</a:t>
            </a:r>
            <a:r>
              <a:rPr lang="en-US" i="0" baseline="0" dirty="0" err="1" smtClean="0"/>
              <a:t>jank</a:t>
            </a:r>
            <a:r>
              <a:rPr lang="en-US" i="0" baseline="0" dirty="0" smtClean="0"/>
              <a:t> free” properties, so you should try to limit animations to these, and include:</a:t>
            </a:r>
          </a:p>
          <a:p>
            <a:pPr marL="628650" lvl="1" indent="-171450">
              <a:buFont typeface="Arial" panose="020B0604020202020204" pitchFamily="34" charset="0"/>
              <a:buChar char="•"/>
            </a:pPr>
            <a:r>
              <a:rPr lang="en-US" i="0" dirty="0" smtClean="0"/>
              <a:t>Scale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0" dirty="0" smtClean="0"/>
              <a:t>Move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a:t>
            </a:r>
            <a:r>
              <a:rPr lang="en-US" i="0" cap="none" dirty="0" err="1" smtClean="0">
                <a:solidFill>
                  <a:schemeClr val="accent3"/>
                </a:solidFill>
                <a:latin typeface="Consolas" panose="020B0609020204030204" pitchFamily="49" charset="0"/>
                <a:cs typeface="Consolas" panose="020B0609020204030204" pitchFamily="49" charset="0"/>
              </a:rPr>
              <a:t>translateX</a:t>
            </a:r>
            <a:r>
              <a:rPr lang="en-US" i="0"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0" dirty="0" smtClean="0"/>
              <a:t>Rotate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0" cap="none" dirty="0" smtClean="0">
                <a:solidFill>
                  <a:schemeClr val="accent3"/>
                </a:solidFill>
                <a:latin typeface="Consolas" panose="020B0609020204030204" pitchFamily="49" charset="0"/>
                <a:cs typeface="Consolas" panose="020B0609020204030204" pitchFamily="49" charset="0"/>
              </a:rPr>
              <a:t>F</a:t>
            </a:r>
            <a:r>
              <a:rPr lang="en-US" i="0" dirty="0" smtClean="0"/>
              <a:t>ade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opacity</a:t>
            </a:r>
            <a:r>
              <a:rPr lang="en-US" i="0" cap="none" dirty="0" smtClean="0">
                <a:solidFill>
                  <a:schemeClr val="accent3"/>
                </a:solidFill>
                <a:latin typeface="Consolas" panose="020B0609020204030204" pitchFamily="49" charset="0"/>
                <a:cs typeface="Consolas" panose="020B0609020204030204" pitchFamily="49" charset="0"/>
              </a:rPr>
              <a:t>: 0…1</a:t>
            </a:r>
          </a:p>
          <a:p>
            <a:pPr marL="628650" lvl="1" indent="-171450">
              <a:buFont typeface="Arial" panose="020B0604020202020204" pitchFamily="34" charset="0"/>
              <a:buChar char="•"/>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r>
              <a:rPr lang="en-US" i="0" cap="none" dirty="0" smtClean="0">
                <a:solidFill>
                  <a:schemeClr val="accent3"/>
                </a:solidFill>
                <a:latin typeface="Consolas" panose="020B0609020204030204" pitchFamily="49" charset="0"/>
                <a:cs typeface="Consolas" panose="020B0609020204030204" pitchFamily="49" charset="0"/>
              </a:rPr>
              <a:t>Full list of</a:t>
            </a:r>
            <a:r>
              <a:rPr lang="en-US" i="0" cap="none" baseline="0" dirty="0" smtClean="0">
                <a:solidFill>
                  <a:schemeClr val="accent3"/>
                </a:solidFill>
                <a:latin typeface="Consolas" panose="020B0609020204030204" pitchFamily="49" charset="0"/>
                <a:cs typeface="Consolas" panose="020B0609020204030204" pitchFamily="49" charset="0"/>
              </a:rPr>
              <a:t> CSS properties and triggers at csstriggers.com</a:t>
            </a:r>
            <a:endParaRPr lang="en-US" i="0" cap="none" dirty="0" smtClean="0">
              <a:solidFill>
                <a:schemeClr val="accent3"/>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a:t>
            </a:r>
            <a:r>
              <a:rPr lang="en-US" baseline="0" dirty="0" smtClean="0"/>
              <a:t> thing I want to talk quickly about it user perception, after all </a:t>
            </a:r>
            <a:r>
              <a:rPr lang="en-US" i="1" baseline="0" dirty="0" err="1" smtClean="0"/>
              <a:t>performent</a:t>
            </a:r>
            <a:r>
              <a:rPr lang="en-US" i="1" baseline="0" dirty="0" smtClean="0"/>
              <a:t> is in the eye of the beholder.</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0" dirty="0" smtClean="0"/>
          </a:p>
          <a:p>
            <a:r>
              <a:rPr lang="en-US" i="0" dirty="0" smtClean="0"/>
              <a:t>It’s important to understand that the biggest </a:t>
            </a:r>
            <a:r>
              <a:rPr lang="en-US" i="0" dirty="0" err="1" smtClean="0"/>
              <a:t>perf</a:t>
            </a:r>
            <a:r>
              <a:rPr lang="en-US" i="0" dirty="0" smtClean="0"/>
              <a:t> wins come the easiest. It</a:t>
            </a:r>
            <a:r>
              <a:rPr lang="en-US" i="0" baseline="0" dirty="0" smtClean="0"/>
              <a:t> gets more and more complex to continue to have large gains.</a:t>
            </a:r>
          </a:p>
          <a:p>
            <a:endParaRPr lang="en-US" i="0" baseline="0" dirty="0" smtClean="0"/>
          </a:p>
          <a:p>
            <a:r>
              <a:rPr lang="en-US" i="0" baseline="0" dirty="0" smtClean="0"/>
              <a:t>It’s easy to minify JS &amp; CSS. Harder to re-architect the application. More and more expertise it required to make the more difficult changes.</a:t>
            </a:r>
            <a:endParaRPr lang="en-US" i="0" dirty="0" smtClean="0"/>
          </a:p>
          <a:p>
            <a:endParaRPr lang="en-US" i="0" dirty="0" smtClean="0"/>
          </a:p>
          <a:p>
            <a:r>
              <a:rPr lang="en-US" i="0" dirty="0" smtClean="0"/>
              <a:t>As your performance campaigns</a:t>
            </a:r>
            <a:r>
              <a:rPr lang="en-US" i="0" baseline="0" dirty="0" smtClean="0"/>
              <a:t> continue, they become more and more about platform tuning (IIS &amp; SQL) &amp; architecture and require more specialized knowledge of the technologies or domain.</a:t>
            </a:r>
            <a:endParaRPr lang="en-US" i="0" dirty="0" smtClean="0"/>
          </a:p>
          <a:p>
            <a:endParaRPr lang="en-US" i="0" dirty="0" smtClean="0"/>
          </a:p>
          <a:p>
            <a:r>
              <a:rPr lang="en-US" i="0" dirty="0" smtClean="0"/>
              <a:t>Even</a:t>
            </a:r>
            <a:r>
              <a:rPr lang="en-US" i="0"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0" baseline="0" dirty="0" smtClean="0"/>
          </a:p>
          <a:p>
            <a:r>
              <a:rPr lang="en-US" i="0"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0" baseline="0" dirty="0" err="1" smtClean="0"/>
              <a:t>etc</a:t>
            </a:r>
            <a:r>
              <a:rPr lang="en-US" i="0" baseline="0" dirty="0" smtClean="0"/>
              <a:t>, etc.</a:t>
            </a:r>
          </a:p>
          <a:p>
            <a:endParaRPr lang="en-US" i="0" baseline="0" dirty="0" smtClean="0"/>
          </a:p>
          <a:p>
            <a:r>
              <a:rPr lang="en-US" i="0" baseline="0" dirty="0" smtClean="0"/>
              <a:t>Explain yield curve.</a:t>
            </a:r>
          </a:p>
          <a:p>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3 main time limits (which are determined by human perceptual abilities) to keep in mind when optimizing web and application performance.</a:t>
            </a:r>
            <a:r>
              <a:rPr lang="en-US" i="0" baseline="0" dirty="0" smtClean="0"/>
              <a:t> They were originally published in 1968, and re-confirmed by </a:t>
            </a:r>
            <a:r>
              <a:rPr lang="en-US" i="0" baseline="0" dirty="0" err="1" smtClean="0"/>
              <a:t>Jakob</a:t>
            </a:r>
            <a:r>
              <a:rPr lang="en-US" i="0" baseline="0" dirty="0" smtClean="0"/>
              <a:t> Nielsen again in 1993 and 2005.</a:t>
            </a:r>
          </a:p>
          <a:p>
            <a:endParaRPr lang="en-US" i="0" baseline="0" dirty="0" smtClean="0"/>
          </a:p>
          <a:p>
            <a:r>
              <a:rPr lang="en-US" b="1" i="0" dirty="0" smtClean="0"/>
              <a:t>0.1 second</a:t>
            </a:r>
            <a:r>
              <a:rPr lang="en-US" i="0" dirty="0" smtClean="0"/>
              <a:t> is about the limit for having the user feel that the system is reacting instantaneously, meaning that no special feedback is necessary except to display the result.</a:t>
            </a:r>
          </a:p>
          <a:p>
            <a:endParaRPr lang="en-US" i="0" dirty="0" smtClean="0"/>
          </a:p>
          <a:p>
            <a:r>
              <a:rPr lang="en-US" b="1" i="0" dirty="0" smtClean="0"/>
              <a:t>1.0 second</a:t>
            </a:r>
            <a:r>
              <a:rPr lang="en-US" i="0"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0" dirty="0" smtClean="0"/>
          </a:p>
          <a:p>
            <a:r>
              <a:rPr lang="en-US" b="1" i="0" dirty="0" smtClean="0"/>
              <a:t>10 seconds</a:t>
            </a:r>
            <a:r>
              <a:rPr lang="en-US" i="0"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0" dirty="0" smtClean="0"/>
          </a:p>
          <a:p>
            <a:r>
              <a:rPr lang="en-US" i="0" dirty="0" smtClean="0"/>
              <a:t>These numbers are upper bounds,</a:t>
            </a:r>
            <a:r>
              <a:rPr lang="en-US" i="0" baseline="0" dirty="0" smtClean="0"/>
              <a:t> not goals.</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Expressing time ranges: Between X to Y</a:t>
            </a:r>
          </a:p>
          <a:p>
            <a:r>
              <a:rPr lang="en-US" i="0" dirty="0" smtClean="0"/>
              <a:t>Expressing upper limits: Less than X</a:t>
            </a:r>
          </a:p>
          <a:p>
            <a:r>
              <a:rPr lang="en-US" i="0" dirty="0" smtClean="0"/>
              <a:t>Expressing time remaining</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34</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p>
          <a:p>
            <a:endParaRPr lang="en-US" dirty="0" smtClean="0"/>
          </a:p>
          <a:p>
            <a:r>
              <a:rPr lang="en-US" b="1" dirty="0" smtClean="0"/>
              <a:t>[DEMO]</a:t>
            </a:r>
          </a:p>
          <a:p>
            <a:pPr marL="171450" indent="-171450">
              <a:buFont typeface="Arial" panose="020B0604020202020204" pitchFamily="34" charset="0"/>
              <a:buChar char="•"/>
            </a:pPr>
            <a:r>
              <a:rPr lang="en-US" b="1" dirty="0" smtClean="0"/>
              <a:t>http://www.webpagetest.org/</a:t>
            </a:r>
          </a:p>
          <a:p>
            <a:pPr marL="171450" indent="-171450">
              <a:buFont typeface="Arial" panose="020B0604020202020204" pitchFamily="34" charset="0"/>
              <a:buChar char="•"/>
            </a:pPr>
            <a:r>
              <a:rPr lang="en-US" b="1" dirty="0" smtClean="0"/>
              <a:t>Speed Index</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35</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36</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322216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not “improve the performance of your application”, instead profile scenarios/common click paths and try to make the most common ones faster.</a:t>
            </a:r>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Granularity </a:t>
            </a:r>
          </a:p>
          <a:p>
            <a:pPr marL="171450" indent="-171450">
              <a:buFont typeface="Arial" pitchFamily="34" charset="0"/>
              <a:buChar char="•"/>
            </a:pPr>
            <a:r>
              <a:rPr lang="en-US" b="0" i="0" dirty="0" smtClean="0"/>
              <a:t>Start with the biggest problems first and work your way to the smaller problems.</a:t>
            </a:r>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 love baseball and Louisville</a:t>
            </a:r>
            <a:r>
              <a:rPr lang="en-US" b="0" baseline="0" dirty="0" smtClean="0"/>
              <a:t> is a real baseball town. Just Monday I got to enjoy some time at the Slugger Factory just a few block from here.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Because I love baseball so much, I’ve created this simple little app that catalogs all 160 mascots from minor league baseball teams.</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Intro Mascot App</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Show Off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Audits &amp; </a:t>
            </a:r>
            <a:r>
              <a:rPr lang="en-US" b="1" baseline="0" dirty="0" err="1" smtClean="0"/>
              <a:t>PageSpeed</a:t>
            </a:r>
            <a:endParaRPr lang="en-US" b="1"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Improve The Site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Combine/minify CSS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compression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caching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Texas Sprites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Tinypng</a:t>
            </a:r>
            <a:r>
              <a:rPr lang="en-US" b="1" baseline="0" dirty="0" smtClean="0"/>
              <a:t> Optimization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Screen.css data URI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Revert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Audits and </a:t>
            </a:r>
            <a:r>
              <a:rPr lang="en-US" b="0" i="0" baseline="0" dirty="0" err="1" smtClean="0"/>
              <a:t>PageSpeed</a:t>
            </a:r>
            <a:r>
              <a:rPr lang="en-US" b="0" i="0" baseline="0" dirty="0" smtClean="0"/>
              <a:t> produce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Most of the recommendations come in the form of smart ways to “Do Less” (both items and bytes)</a:t>
            </a:r>
            <a:endParaRPr lang="en-US" b="0"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baseline="0" dirty="0" smtClean="0"/>
              <a:t>On Texas Page we start at 27 requests and 637 KB and get down to 13 requests and 97.6 KB</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0"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You can also improve the</a:t>
            </a:r>
            <a:r>
              <a:rPr lang="en-US" i="0" baseline="0" dirty="0" smtClean="0"/>
              <a:t> critical rendering path by doing things later.</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Common best practices will tell you to move script tags to the bottom of the page because they block page rendering,</a:t>
            </a:r>
            <a:r>
              <a:rPr lang="en-US" i="0" baseline="0" dirty="0" smtClean="0"/>
              <a:t> but sometimes you can’t because you are using a 3</a:t>
            </a:r>
            <a:r>
              <a:rPr lang="en-US" i="0" baseline="30000" dirty="0" smtClean="0"/>
              <a:t>rd</a:t>
            </a:r>
            <a:r>
              <a:rPr lang="en-US" i="0" baseline="0" dirty="0" smtClean="0"/>
              <a:t> party script. In these cases you can use the </a:t>
            </a:r>
            <a:r>
              <a:rPr lang="en-US" i="0" baseline="0" dirty="0" err="1" smtClean="0"/>
              <a:t>async</a:t>
            </a:r>
            <a:r>
              <a:rPr lang="en-US" i="0" baseline="0" dirty="0" smtClean="0"/>
              <a:t> attribute to tell the browser to download this script later on.</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People also delay the loading of images or video until there is some user interaction. The Resource Priorities spec</a:t>
            </a:r>
            <a:r>
              <a:rPr lang="en-US" i="0" baseline="0" dirty="0" smtClean="0"/>
              <a:t> is currently a working draft and is partially supported in IE11.</a:t>
            </a:r>
            <a:endParaRPr lang="en-US" i="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38579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8/18/2014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8/18/2014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8/18/2014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8/18/2014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8/18/2014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8/18/2014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8/18/2014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8/18/2014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8/18/2014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8/18/2014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8/18/2014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8/18/2014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tabatkins.github.io/specs/css-will-change/"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8" Type="http://schemas.openxmlformats.org/officeDocument/2006/relationships/image" Target="../media/image13.jpg"/><Relationship Id="rId13" Type="http://schemas.openxmlformats.org/officeDocument/2006/relationships/hyperlink" Target="http://shop.oreilly.com/product/9780596802806.do" TargetMode="External"/><Relationship Id="rId18" Type="http://schemas.openxmlformats.org/officeDocument/2006/relationships/image" Target="../media/image18.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5.png"/><Relationship Id="rId17" Type="http://schemas.openxmlformats.org/officeDocument/2006/relationships/hyperlink" Target="http://www.html5rocks.com/" TargetMode="External"/><Relationship Id="rId2" Type="http://schemas.openxmlformats.org/officeDocument/2006/relationships/notesSlide" Target="../notesSlides/notesSlide33.xml"/><Relationship Id="rId16"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4.png"/><Relationship Id="rId4" Type="http://schemas.openxmlformats.org/officeDocument/2006/relationships/image" Target="../media/image11.jpeg"/><Relationship Id="rId9" Type="http://schemas.openxmlformats.org/officeDocument/2006/relationships/hyperlink" Target="http://www.engineeringtime.com/" TargetMode="External"/><Relationship Id="rId1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smtClean="0"/>
              <a:t>&gt; + &lt;</a:t>
            </a:r>
            <a:r>
              <a:rPr lang="en-US" dirty="0" err="1" smtClean="0"/>
              <a:t>img</a:t>
            </a:r>
            <a:r>
              <a:rPr lang="en-US" dirty="0" smtClean="0"/>
              <a:t> </a:t>
            </a:r>
            <a:r>
              <a:rPr lang="en-US" dirty="0" err="1" smtClean="0"/>
              <a:t>lazyload</a:t>
            </a:r>
            <a:r>
              <a:rPr lang="en-US" dirty="0" smtClean="0"/>
              <a:t>&gt;</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a:t>
            </a:r>
            <a:r>
              <a:rPr lang="en-US" b="1" cap="none" dirty="0" smtClean="0">
                <a:solidFill>
                  <a:schemeClr val="accent3"/>
                </a:solidFill>
                <a:latin typeface="Consolas" panose="020B0609020204030204" pitchFamily="49" charset="0"/>
                <a:cs typeface="Consolas" panose="020B0609020204030204" pitchFamily="49" charset="0"/>
              </a:rPr>
              <a:t>3rd-party.com/some.png"</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
        <p:nvSpPr>
          <p:cNvPr id="10" name="TextBox 9"/>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Overview of ANTS Performance Profiler">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5"/>
          <a:stretch>
            <a:fillRect/>
          </a:stretch>
        </p:blipFill>
        <p:spPr>
          <a:xfrm>
            <a:off x="0" y="-361950"/>
            <a:ext cx="12192000" cy="7620000"/>
          </a:xfrm>
        </p:spPr>
      </p:pic>
    </p:spTree>
    <p:extLst>
      <p:ext uri="{BB962C8B-B14F-4D97-AF65-F5344CB8AC3E}">
        <p14:creationId xmlns:p14="http://schemas.microsoft.com/office/powerpoint/2010/main" val="15878949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36661912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8" name="TextBox 7"/>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strike="sngStrike"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strike="sngStrike" dirty="0" smtClean="0">
                <a:cs typeface="Segoe UI Light" panose="020B0502040204020203" pitchFamily="34" charset="0"/>
              </a:rPr>
              <a:t>idle Time</a:t>
            </a:r>
            <a:endParaRPr lang="en-US" sz="4000" strike="sngStrike"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smtClean="0"/>
          </a:p>
          <a:p>
            <a:endParaRPr lang="en-US" dirty="0" smtClean="0"/>
          </a:p>
          <a:p>
            <a:r>
              <a:rPr lang="en-US" b="1" cap="none" dirty="0" err="1" smtClean="0">
                <a:latin typeface="Consolas" panose="020B0609020204030204" pitchFamily="49" charset="0"/>
                <a:cs typeface="Consolas" panose="020B0609020204030204" pitchFamily="49" charset="0"/>
              </a:rPr>
              <a:t>will-change:position</a:t>
            </a:r>
            <a:r>
              <a:rPr lang="en-US" b="1" cap="none" dirty="0" smtClean="0">
                <a:latin typeface="Consolas" panose="020B0609020204030204" pitchFamily="49" charset="0"/>
                <a:cs typeface="Consolas" panose="020B0609020204030204" pitchFamily="49" charset="0"/>
              </a:rPr>
              <a:t>;</a:t>
            </a:r>
            <a:endParaRPr lang="en-US" b="1" cap="none" dirty="0">
              <a:latin typeface="Consolas" panose="020B0609020204030204" pitchFamily="49" charset="0"/>
              <a:cs typeface="Consolas" panose="020B0609020204030204" pitchFamily="49" charset="0"/>
            </a:endParaRPr>
          </a:p>
          <a:p>
            <a:r>
              <a:rPr lang="en-US" dirty="0" smtClean="0">
                <a:hlinkClick r:id="rId3"/>
              </a:rPr>
              <a:t>Will-change</a:t>
            </a:r>
            <a:r>
              <a:rPr lang="en-US" dirty="0" smtClean="0"/>
              <a:t> Spec</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6" name="TextBox 5"/>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bit.ly/will-change-spec</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Speed Index</a:t>
            </a:r>
            <a:endParaRPr lang="en-US" sz="9600" dirty="0">
              <a:latin typeface="FontAwesome" pitchFamily="2" charset="0"/>
            </a:endParaRPr>
          </a:p>
        </p:txBody>
      </p:sp>
      <p:sp>
        <p:nvSpPr>
          <p:cNvPr id="3" name="Text Placeholder 2"/>
          <p:cNvSpPr>
            <a:spLocks noGrp="1"/>
          </p:cNvSpPr>
          <p:nvPr>
            <p:ph type="body" idx="1"/>
          </p:nvPr>
        </p:nvSpPr>
        <p:spPr/>
        <p:txBody>
          <a:bodyPr/>
          <a:lstStyle/>
          <a:p>
            <a:r>
              <a:rPr lang="en-US" dirty="0" smtClean="0"/>
              <a:t>If we have time…</a:t>
            </a:r>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
        <p:nvSpPr>
          <p:cNvPr id="3" name="Trapezoid 2"/>
          <p:cNvSpPr/>
          <p:nvPr/>
        </p:nvSpPr>
        <p:spPr>
          <a:xfrm>
            <a:off x="3096491" y="4650998"/>
            <a:ext cx="5742709" cy="620566"/>
          </a:xfrm>
          <a:prstGeom prst="trapezoid">
            <a:avLst>
              <a:gd name="adj" fmla="val 58938"/>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mj-lt"/>
              <a:cs typeface="MV Boli" panose="02000500030200090000" pitchFamily="2" charset="0"/>
            </a:endParaRPr>
          </a:p>
        </p:txBody>
      </p:sp>
      <p:sp>
        <p:nvSpPr>
          <p:cNvPr id="6" name="TextBox 5"/>
          <p:cNvSpPr txBox="1"/>
          <p:nvPr/>
        </p:nvSpPr>
        <p:spPr>
          <a:xfrm>
            <a:off x="4570441" y="3985736"/>
            <a:ext cx="2809817" cy="1446550"/>
          </a:xfrm>
          <a:prstGeom prst="rect">
            <a:avLst/>
          </a:prstGeom>
          <a:noFill/>
        </p:spPr>
        <p:txBody>
          <a:bodyPr wrap="square" rtlCol="0">
            <a:spAutoFit/>
          </a:bodyPr>
          <a:lstStyle/>
          <a:p>
            <a:pPr algn="ctr"/>
            <a:r>
              <a:rPr lang="en-US" sz="8800" dirty="0" err="1" smtClean="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rPr>
              <a:t>wifi</a:t>
            </a:r>
            <a:endParaRPr lang="en-US" dirty="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endParaRPr>
          </a:p>
        </p:txBody>
      </p:sp>
    </p:spTree>
    <p:extLst>
      <p:ext uri="{BB962C8B-B14F-4D97-AF65-F5344CB8AC3E}">
        <p14:creationId xmlns:p14="http://schemas.microsoft.com/office/powerpoint/2010/main" val="21858915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
        <p:nvSpPr>
          <p:cNvPr id="4" name="TextBox 3"/>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   nikmd23</a:t>
            </a:r>
            <a:endParaRPr lang="en-US" dirty="0"/>
          </a:p>
        </p:txBody>
      </p:sp>
      <p:pic>
        <p:nvPicPr>
          <p:cNvPr id="5" name="Vader's Home Ru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3776322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6916</TotalTime>
  <Words>4172</Words>
  <Application>Microsoft Office PowerPoint</Application>
  <PresentationFormat>Widescreen</PresentationFormat>
  <Paragraphs>624</Paragraphs>
  <Slides>36</Slides>
  <Notes>35</Notes>
  <HiddenSlides>6</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MV Boli</vt:lpstr>
      <vt:lpstr>Impact</vt:lpstr>
      <vt:lpstr>Calibri</vt:lpstr>
      <vt:lpstr>Consolas</vt:lpstr>
      <vt:lpstr>FontAwesome</vt:lpstr>
      <vt:lpstr>Arial</vt:lpstr>
      <vt:lpstr>Verdana</vt:lpstr>
      <vt:lpstr>Segoe UI Light</vt:lpstr>
      <vt:lpstr>Main Event</vt:lpstr>
      <vt:lpstr>Full Stack Web Performance</vt:lpstr>
      <vt:lpstr>Full Stack Web Performance</vt:lpstr>
      <vt:lpstr>Why  #perfmatters</vt:lpstr>
      <vt:lpstr>PowerPoint Presentation</vt:lpstr>
      <vt:lpstr>PowerPoint Presentation</vt:lpstr>
      <vt:lpstr>PowerPoint Presentation</vt:lpstr>
      <vt:lpstr>Attack Plan</vt:lpstr>
      <vt:lpstr>NETWORK</vt:lpstr>
      <vt:lpstr>PowerPoint Presentation</vt:lpstr>
      <vt:lpstr>&lt;script async&gt; + &lt;img lazyload&gt;</vt:lpstr>
      <vt:lpstr>prebrowsing</vt:lpstr>
      <vt:lpstr>Network</vt:lpstr>
      <vt:lpstr>Server</vt:lpstr>
      <vt:lpstr>PowerPoint Presentation</vt:lpstr>
      <vt:lpstr>Server</vt:lpstr>
      <vt:lpstr>Compute</vt:lpstr>
      <vt:lpstr>Compute</vt:lpstr>
      <vt:lpstr>Frame Rate</vt:lpstr>
      <vt:lpstr>PowerPoint Presentation</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Perception</vt:lpstr>
      <vt:lpstr>PowerPoint Presentation</vt:lpstr>
      <vt:lpstr>PowerPoint Presentation</vt:lpstr>
      <vt:lpstr>PowerPoint Presentation</vt:lpstr>
      <vt:lpstr>Resources</vt:lpstr>
      <vt:lpstr>PowerPoint Presentation</vt:lpstr>
      <vt:lpstr>Bonus! – Speed Index</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337</cp:revision>
  <cp:lastPrinted>2014-02-24T22:46:08Z</cp:lastPrinted>
  <dcterms:created xsi:type="dcterms:W3CDTF">2014-01-28T15:39:00Z</dcterms:created>
  <dcterms:modified xsi:type="dcterms:W3CDTF">2014-08-18T12:47:34Z</dcterms:modified>
</cp:coreProperties>
</file>

<file path=docProps/thumbnail.jpeg>
</file>